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8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9" r:id="rId13"/>
    <p:sldId id="278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C22C10F-F084-4507-BE2E-92AD81DBF36F}" type="datetimeFigureOut">
              <a:rPr lang="nl-NL" smtClean="0"/>
              <a:t>17-10-2018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0249472-987F-4340-A9CF-93DF2A330121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98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C10F-F084-4507-BE2E-92AD81DBF36F}" type="datetimeFigureOut">
              <a:rPr lang="nl-NL" smtClean="0"/>
              <a:t>17-10-2018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9472-987F-4340-A9CF-93DF2A3301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0672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C10F-F084-4507-BE2E-92AD81DBF36F}" type="datetimeFigureOut">
              <a:rPr lang="nl-NL" smtClean="0"/>
              <a:t>17-10-2018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9472-987F-4340-A9CF-93DF2A3301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0220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C10F-F084-4507-BE2E-92AD81DBF36F}" type="datetimeFigureOut">
              <a:rPr lang="nl-NL" smtClean="0"/>
              <a:t>17-10-2018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9472-987F-4340-A9CF-93DF2A3301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664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C10F-F084-4507-BE2E-92AD81DBF36F}" type="datetimeFigureOut">
              <a:rPr lang="nl-NL" smtClean="0"/>
              <a:t>17-10-2018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9472-987F-4340-A9CF-93DF2A330121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794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C10F-F084-4507-BE2E-92AD81DBF36F}" type="datetimeFigureOut">
              <a:rPr lang="nl-NL" smtClean="0"/>
              <a:t>17-10-2018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9472-987F-4340-A9CF-93DF2A3301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9612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C10F-F084-4507-BE2E-92AD81DBF36F}" type="datetimeFigureOut">
              <a:rPr lang="nl-NL" smtClean="0"/>
              <a:t>17-10-2018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9472-987F-4340-A9CF-93DF2A3301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134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C10F-F084-4507-BE2E-92AD81DBF36F}" type="datetimeFigureOut">
              <a:rPr lang="nl-NL" smtClean="0"/>
              <a:t>17-10-2018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9472-987F-4340-A9CF-93DF2A3301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4615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C10F-F084-4507-BE2E-92AD81DBF36F}" type="datetimeFigureOut">
              <a:rPr lang="nl-NL" smtClean="0"/>
              <a:t>17-10-2018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9472-987F-4340-A9CF-93DF2A3301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8228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C10F-F084-4507-BE2E-92AD81DBF36F}" type="datetimeFigureOut">
              <a:rPr lang="nl-NL" smtClean="0"/>
              <a:t>17-10-2018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9472-987F-4340-A9CF-93DF2A3301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1126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2C10F-F084-4507-BE2E-92AD81DBF36F}" type="datetimeFigureOut">
              <a:rPr lang="nl-NL" smtClean="0"/>
              <a:t>17-10-2018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9472-987F-4340-A9CF-93DF2A3301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6801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C22C10F-F084-4507-BE2E-92AD81DBF36F}" type="datetimeFigureOut">
              <a:rPr lang="nl-NL" smtClean="0"/>
              <a:t>17-10-2018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0249472-987F-4340-A9CF-93DF2A3301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137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Trainen les 5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Docent:</a:t>
            </a:r>
          </a:p>
          <a:p>
            <a:r>
              <a:rPr lang="nl-NL" dirty="0" smtClean="0"/>
              <a:t>kborgerink@aoc-oost.nl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604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Staande honden 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1"/>
                </a:solidFill>
                <a:latin typeface="Comic Sans MS" pitchFamily="66" charset="0"/>
              </a:rPr>
              <a:t>Aanhankelijk, vrolijk, gezellig</a:t>
            </a:r>
          </a:p>
          <a:p>
            <a:r>
              <a:rPr lang="nl-NL" dirty="0" smtClean="0">
                <a:solidFill>
                  <a:schemeClr val="tx1"/>
                </a:solidFill>
                <a:latin typeface="Comic Sans MS" pitchFamily="66" charset="0"/>
              </a:rPr>
              <a:t>Graag “erbij”</a:t>
            </a:r>
          </a:p>
          <a:p>
            <a:r>
              <a:rPr lang="nl-NL" dirty="0" smtClean="0">
                <a:solidFill>
                  <a:schemeClr val="tx1"/>
                </a:solidFill>
                <a:latin typeface="Comic Sans MS" pitchFamily="66" charset="0"/>
              </a:rPr>
              <a:t>Energiek en werklustig</a:t>
            </a:r>
          </a:p>
          <a:p>
            <a:r>
              <a:rPr lang="nl-NL" dirty="0" smtClean="0">
                <a:solidFill>
                  <a:schemeClr val="tx1"/>
                </a:solidFill>
                <a:latin typeface="Comic Sans MS" pitchFamily="66" charset="0"/>
              </a:rPr>
              <a:t>Hebben kundige baas nodig</a:t>
            </a:r>
          </a:p>
          <a:p>
            <a:r>
              <a:rPr lang="nl-NL" dirty="0" smtClean="0">
                <a:solidFill>
                  <a:schemeClr val="tx1"/>
                </a:solidFill>
                <a:latin typeface="Comic Sans MS" pitchFamily="66" charset="0"/>
              </a:rPr>
              <a:t>Leren snel – goed </a:t>
            </a:r>
            <a:r>
              <a:rPr lang="lt-LT" dirty="0" smtClean="0">
                <a:solidFill>
                  <a:schemeClr val="tx1"/>
                </a:solidFill>
                <a:latin typeface="Comic Sans MS" pitchFamily="66" charset="0"/>
              </a:rPr>
              <a:t>ė</a:t>
            </a:r>
            <a:r>
              <a:rPr lang="nl-NL" dirty="0" smtClean="0">
                <a:solidFill>
                  <a:schemeClr val="tx1"/>
                </a:solidFill>
                <a:latin typeface="Comic Sans MS" pitchFamily="66" charset="0"/>
              </a:rPr>
              <a:t>n fout!</a:t>
            </a:r>
            <a:endParaRPr lang="nl-NL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941" y="739818"/>
            <a:ext cx="2625633" cy="1742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057" y="4493022"/>
            <a:ext cx="2625633" cy="1769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566" y="4519604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057" y="2573384"/>
            <a:ext cx="2559517" cy="1919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394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200" dirty="0" err="1">
                <a:latin typeface="Comic Sans MS" pitchFamily="66" charset="0"/>
              </a:rPr>
              <a:t>Retrievers</a:t>
            </a:r>
            <a:r>
              <a:rPr lang="nl-NL" sz="3200" dirty="0">
                <a:latin typeface="Comic Sans MS" pitchFamily="66" charset="0"/>
              </a:rPr>
              <a:t>, </a:t>
            </a:r>
            <a:r>
              <a:rPr lang="nl-NL" sz="3200" dirty="0" err="1">
                <a:latin typeface="Comic Sans MS" pitchFamily="66" charset="0"/>
              </a:rPr>
              <a:t>spaniels</a:t>
            </a:r>
            <a:r>
              <a:rPr lang="nl-NL" sz="3200" dirty="0">
                <a:latin typeface="Comic Sans MS" pitchFamily="66" charset="0"/>
              </a:rPr>
              <a:t> &amp; waterhonden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3000" y="1809523"/>
            <a:ext cx="8229600" cy="4525963"/>
          </a:xfrm>
        </p:spPr>
        <p:txBody>
          <a:bodyPr/>
          <a:lstStyle/>
          <a:p>
            <a:r>
              <a:rPr lang="nl-NL" dirty="0" smtClean="0">
                <a:solidFill>
                  <a:schemeClr val="tx1"/>
                </a:solidFill>
                <a:latin typeface="Comic Sans MS" pitchFamily="66" charset="0"/>
              </a:rPr>
              <a:t>Aanhankelijk, vrolijk, mensgericht</a:t>
            </a:r>
          </a:p>
          <a:p>
            <a:r>
              <a:rPr lang="nl-NL" dirty="0" smtClean="0">
                <a:solidFill>
                  <a:schemeClr val="tx1"/>
                </a:solidFill>
                <a:latin typeface="Comic Sans MS" pitchFamily="66" charset="0"/>
              </a:rPr>
              <a:t>Intelligent en grote “</a:t>
            </a:r>
            <a:r>
              <a:rPr lang="nl-NL" dirty="0" err="1" smtClean="0">
                <a:solidFill>
                  <a:schemeClr val="tx1"/>
                </a:solidFill>
                <a:latin typeface="Comic Sans MS" pitchFamily="66" charset="0"/>
              </a:rPr>
              <a:t>will</a:t>
            </a:r>
            <a:r>
              <a:rPr lang="nl-NL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nl-NL" dirty="0" err="1" smtClean="0">
                <a:solidFill>
                  <a:schemeClr val="tx1"/>
                </a:solidFill>
                <a:latin typeface="Comic Sans MS" pitchFamily="66" charset="0"/>
              </a:rPr>
              <a:t>to</a:t>
            </a:r>
            <a:r>
              <a:rPr lang="nl-NL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nl-NL" dirty="0" err="1" smtClean="0">
                <a:solidFill>
                  <a:schemeClr val="tx1"/>
                </a:solidFill>
                <a:latin typeface="Comic Sans MS" pitchFamily="66" charset="0"/>
              </a:rPr>
              <a:t>please</a:t>
            </a:r>
            <a:r>
              <a:rPr lang="nl-NL" dirty="0" smtClean="0">
                <a:solidFill>
                  <a:schemeClr val="tx1"/>
                </a:solidFill>
                <a:latin typeface="Comic Sans MS" pitchFamily="66" charset="0"/>
              </a:rPr>
              <a:t>”</a:t>
            </a:r>
          </a:p>
          <a:p>
            <a:r>
              <a:rPr lang="nl-NL" dirty="0" smtClean="0">
                <a:solidFill>
                  <a:schemeClr val="tx1"/>
                </a:solidFill>
                <a:latin typeface="Comic Sans MS" pitchFamily="66" charset="0"/>
              </a:rPr>
              <a:t>Makkelijk op te voeden</a:t>
            </a:r>
          </a:p>
          <a:p>
            <a:r>
              <a:rPr lang="nl-NL" dirty="0" smtClean="0">
                <a:solidFill>
                  <a:schemeClr val="tx1"/>
                </a:solidFill>
                <a:latin typeface="Comic Sans MS" pitchFamily="66" charset="0"/>
              </a:rPr>
              <a:t>Jachtlust </a:t>
            </a:r>
          </a:p>
          <a:p>
            <a:r>
              <a:rPr lang="nl-NL" dirty="0" smtClean="0">
                <a:solidFill>
                  <a:schemeClr val="tx1"/>
                </a:solidFill>
                <a:latin typeface="Comic Sans MS" pitchFamily="66" charset="0"/>
              </a:rPr>
              <a:t>“al te vriendelijk…”</a:t>
            </a:r>
          </a:p>
          <a:p>
            <a:pPr marL="0" indent="0">
              <a:buNone/>
            </a:pPr>
            <a:endParaRPr lang="nl-NL" dirty="0">
              <a:latin typeface="Comic Sans MS" pitchFamily="66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488" y="3706586"/>
            <a:ext cx="1743075" cy="2628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440" y="2518427"/>
            <a:ext cx="2452379" cy="1971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375" y="477197"/>
            <a:ext cx="2482168" cy="1962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Afbeeldingsresultaat voor golden retriev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440" y="4569182"/>
            <a:ext cx="2505118" cy="176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89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Windhonden 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1"/>
                </a:solidFill>
                <a:latin typeface="Comic Sans MS" pitchFamily="66" charset="0"/>
              </a:rPr>
              <a:t>Zachtaardig, mensvriendelijk</a:t>
            </a:r>
          </a:p>
          <a:p>
            <a:r>
              <a:rPr lang="nl-NL" dirty="0" smtClean="0">
                <a:solidFill>
                  <a:schemeClr val="tx1"/>
                </a:solidFill>
                <a:latin typeface="Comic Sans MS" pitchFamily="66" charset="0"/>
              </a:rPr>
              <a:t>Tolerant naar andere honden </a:t>
            </a:r>
          </a:p>
          <a:p>
            <a:r>
              <a:rPr lang="nl-NL" dirty="0" smtClean="0">
                <a:solidFill>
                  <a:schemeClr val="tx1"/>
                </a:solidFill>
                <a:latin typeface="Comic Sans MS" pitchFamily="66" charset="0"/>
              </a:rPr>
              <a:t>Kundige opvoeder nodig </a:t>
            </a:r>
          </a:p>
          <a:p>
            <a:r>
              <a:rPr lang="nl-NL" dirty="0" smtClean="0">
                <a:solidFill>
                  <a:schemeClr val="tx1"/>
                </a:solidFill>
                <a:latin typeface="Comic Sans MS" pitchFamily="66" charset="0"/>
              </a:rPr>
              <a:t>Overgevoelig voor prikkels  </a:t>
            </a:r>
            <a:endParaRPr lang="nl-NL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197" y="2440952"/>
            <a:ext cx="2499448" cy="1923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975" y="4395271"/>
            <a:ext cx="2019301" cy="2120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197" y="4478002"/>
            <a:ext cx="2499448" cy="2001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197" y="479109"/>
            <a:ext cx="2446595" cy="1905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946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Gezelschapshonden 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1"/>
                </a:solidFill>
                <a:latin typeface="Comic Sans MS" pitchFamily="66" charset="0"/>
              </a:rPr>
              <a:t>Ideale stadshonden</a:t>
            </a:r>
          </a:p>
          <a:p>
            <a:r>
              <a:rPr lang="nl-NL" dirty="0" smtClean="0">
                <a:solidFill>
                  <a:schemeClr val="tx1"/>
                </a:solidFill>
                <a:latin typeface="Comic Sans MS" pitchFamily="66" charset="0"/>
              </a:rPr>
              <a:t>“leuk” uiterlijk, </a:t>
            </a:r>
            <a:r>
              <a:rPr lang="nl-NL" dirty="0" err="1" smtClean="0">
                <a:solidFill>
                  <a:schemeClr val="tx1"/>
                </a:solidFill>
                <a:latin typeface="Comic Sans MS" pitchFamily="66" charset="0"/>
              </a:rPr>
              <a:t>knuffelbaar</a:t>
            </a:r>
            <a:endParaRPr lang="nl-NL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nl-NL" dirty="0" smtClean="0">
                <a:solidFill>
                  <a:schemeClr val="tx1"/>
                </a:solidFill>
                <a:latin typeface="Comic Sans MS" pitchFamily="66" charset="0"/>
              </a:rPr>
              <a:t>Oorspronkelijk gedrag verloren gegaan</a:t>
            </a:r>
          </a:p>
          <a:p>
            <a:pPr marL="0" indent="0">
              <a:buNone/>
            </a:pPr>
            <a:r>
              <a:rPr lang="nl-NL" dirty="0" smtClean="0">
                <a:latin typeface="Comic Sans MS" pitchFamily="66" charset="0"/>
              </a:rPr>
              <a:t> 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276" y="4604890"/>
            <a:ext cx="2486025" cy="1838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319" y="3976240"/>
            <a:ext cx="1847850" cy="2466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276" y="2404615"/>
            <a:ext cx="2434485" cy="2130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806" y="737229"/>
            <a:ext cx="2482955" cy="1667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680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0351" y="284723"/>
            <a:ext cx="9875520" cy="1356360"/>
          </a:xfrm>
        </p:spPr>
        <p:txBody>
          <a:bodyPr/>
          <a:lstStyle/>
          <a:p>
            <a:r>
              <a:rPr lang="nl-NL" dirty="0" smtClean="0"/>
              <a:t>Volgende les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1614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Nog vragen?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8148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vorige les: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endParaRPr lang="nl-NL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07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3000" y="296092"/>
            <a:ext cx="9875520" cy="1356360"/>
          </a:xfrm>
        </p:spPr>
        <p:txBody>
          <a:bodyPr/>
          <a:lstStyle/>
          <a:p>
            <a:r>
              <a:rPr lang="nl-NL" dirty="0" smtClean="0"/>
              <a:t>Planning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521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4000" dirty="0">
                <a:latin typeface="Comic Sans MS" pitchFamily="66" charset="0"/>
              </a:rPr>
              <a:t>Herdershonden en veedrijvers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1"/>
                </a:solidFill>
                <a:latin typeface="Comic Sans MS" pitchFamily="66" charset="0"/>
              </a:rPr>
              <a:t>Beschermen en bijeen drijven</a:t>
            </a:r>
          </a:p>
          <a:p>
            <a:r>
              <a:rPr lang="nl-NL" dirty="0" smtClean="0">
                <a:solidFill>
                  <a:schemeClr val="tx1"/>
                </a:solidFill>
                <a:latin typeface="Comic Sans MS" pitchFamily="66" charset="0"/>
              </a:rPr>
              <a:t>Intelligent en mensgericht</a:t>
            </a:r>
          </a:p>
          <a:p>
            <a:r>
              <a:rPr lang="nl-NL" dirty="0" smtClean="0">
                <a:solidFill>
                  <a:schemeClr val="tx1"/>
                </a:solidFill>
                <a:latin typeface="Comic Sans MS" pitchFamily="66" charset="0"/>
              </a:rPr>
              <a:t>Eenvoudig </a:t>
            </a:r>
            <a:r>
              <a:rPr lang="nl-NL" dirty="0" err="1" smtClean="0">
                <a:solidFill>
                  <a:schemeClr val="tx1"/>
                </a:solidFill>
                <a:latin typeface="Comic Sans MS" pitchFamily="66" charset="0"/>
              </a:rPr>
              <a:t>trainbaar</a:t>
            </a:r>
            <a:r>
              <a:rPr lang="nl-NL" dirty="0" smtClean="0">
                <a:solidFill>
                  <a:schemeClr val="tx1"/>
                </a:solidFill>
                <a:latin typeface="Comic Sans MS" pitchFamily="66" charset="0"/>
              </a:rPr>
              <a:t> / veel werklust</a:t>
            </a:r>
          </a:p>
          <a:p>
            <a:r>
              <a:rPr lang="nl-NL" dirty="0" smtClean="0">
                <a:solidFill>
                  <a:schemeClr val="tx1"/>
                </a:solidFill>
                <a:latin typeface="Comic Sans MS" pitchFamily="66" charset="0"/>
              </a:rPr>
              <a:t>Beschermingsdrift / jagen</a:t>
            </a:r>
          </a:p>
          <a:p>
            <a:r>
              <a:rPr lang="nl-NL" dirty="0" smtClean="0">
                <a:solidFill>
                  <a:schemeClr val="tx1"/>
                </a:solidFill>
                <a:latin typeface="Comic Sans MS" pitchFamily="66" charset="0"/>
              </a:rPr>
              <a:t>Consequente opvoeding duidelijke leiding</a:t>
            </a:r>
          </a:p>
          <a:p>
            <a:pPr marL="0" indent="0">
              <a:buNone/>
            </a:pPr>
            <a:r>
              <a:rPr lang="nl-NL" dirty="0" smtClean="0">
                <a:latin typeface="Comic Sans MS" pitchFamily="66" charset="0"/>
              </a:rPr>
              <a:t> 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284" y="658162"/>
            <a:ext cx="2045375" cy="2045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977" y="4711439"/>
            <a:ext cx="3317525" cy="1864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116" y="4711439"/>
            <a:ext cx="2133600" cy="18002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116" y="2919547"/>
            <a:ext cx="2029544" cy="1575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612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600" dirty="0">
                <a:latin typeface="Comic Sans MS" pitchFamily="66" charset="0"/>
              </a:rPr>
              <a:t>Waak- en verdediging en doggen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1"/>
                </a:solidFill>
                <a:latin typeface="Comic Sans MS" pitchFamily="66" charset="0"/>
              </a:rPr>
              <a:t>Bescherming van baas en huis</a:t>
            </a:r>
          </a:p>
          <a:p>
            <a:r>
              <a:rPr lang="nl-NL" dirty="0" smtClean="0">
                <a:solidFill>
                  <a:schemeClr val="tx1"/>
                </a:solidFill>
                <a:latin typeface="Comic Sans MS" pitchFamily="66" charset="0"/>
              </a:rPr>
              <a:t>Relatief groot risico op agressie </a:t>
            </a:r>
          </a:p>
          <a:p>
            <a:r>
              <a:rPr lang="nl-NL" dirty="0" smtClean="0">
                <a:solidFill>
                  <a:schemeClr val="tx1"/>
                </a:solidFill>
                <a:latin typeface="Comic Sans MS" pitchFamily="66" charset="0"/>
              </a:rPr>
              <a:t>Consequente en heel duidelijke leiding</a:t>
            </a:r>
          </a:p>
          <a:p>
            <a:r>
              <a:rPr lang="nl-NL" dirty="0" smtClean="0">
                <a:solidFill>
                  <a:schemeClr val="tx1"/>
                </a:solidFill>
                <a:latin typeface="Comic Sans MS" pitchFamily="66" charset="0"/>
              </a:rPr>
              <a:t>Bijtincidenten door zwakke leiding </a:t>
            </a:r>
            <a:endParaRPr lang="nl-NL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232" y="4076700"/>
            <a:ext cx="1905000" cy="2466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504" y="2798230"/>
            <a:ext cx="2654552" cy="198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503" y="4776767"/>
            <a:ext cx="2600325" cy="1762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267" y="729159"/>
            <a:ext cx="2715025" cy="2058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355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Terriërs 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>
                <a:solidFill>
                  <a:schemeClr val="tx1"/>
                </a:solidFill>
                <a:latin typeface="Comic Sans MS" pitchFamily="66" charset="0"/>
              </a:rPr>
              <a:t>Levenslustig, spontaan, intelligent, vrolijk</a:t>
            </a:r>
          </a:p>
          <a:p>
            <a:r>
              <a:rPr lang="nl-NL" sz="2800" dirty="0">
                <a:solidFill>
                  <a:schemeClr val="tx1"/>
                </a:solidFill>
                <a:latin typeface="Comic Sans MS" pitchFamily="66" charset="0"/>
              </a:rPr>
              <a:t>Zelfstandig en prikkelgevoelig </a:t>
            </a:r>
          </a:p>
          <a:p>
            <a:r>
              <a:rPr lang="nl-NL" sz="2800" dirty="0">
                <a:solidFill>
                  <a:schemeClr val="tx1"/>
                </a:solidFill>
                <a:latin typeface="Comic Sans MS" pitchFamily="66" charset="0"/>
              </a:rPr>
              <a:t>Moeilijk te trainen… </a:t>
            </a:r>
          </a:p>
          <a:p>
            <a:r>
              <a:rPr lang="nl-NL" sz="2800" dirty="0">
                <a:solidFill>
                  <a:schemeClr val="tx1"/>
                </a:solidFill>
                <a:latin typeface="Comic Sans MS" pitchFamily="66" charset="0"/>
              </a:rPr>
              <a:t>Kort lontje, lage agressiedrempel, driftig</a:t>
            </a:r>
          </a:p>
          <a:p>
            <a:r>
              <a:rPr lang="nl-NL" sz="2800" dirty="0">
                <a:solidFill>
                  <a:schemeClr val="tx1"/>
                </a:solidFill>
                <a:latin typeface="Comic Sans MS" pitchFamily="66" charset="0"/>
              </a:rPr>
              <a:t>Hoge pijngrens 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861" y="4790445"/>
            <a:ext cx="2357551" cy="1683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861" y="2383166"/>
            <a:ext cx="2357551" cy="2244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59" y="4790445"/>
            <a:ext cx="1261348" cy="1683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752" y="447120"/>
            <a:ext cx="2355660" cy="1773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139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Comic Sans MS" pitchFamily="66" charset="0"/>
              </a:rPr>
              <a:t>Dashonden 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1"/>
                </a:solidFill>
                <a:latin typeface="Comic Sans MS" pitchFamily="66" charset="0"/>
              </a:rPr>
              <a:t>Uitstekende “stadshonden”</a:t>
            </a:r>
            <a:endParaRPr lang="nl-NL" dirty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nl-NL" dirty="0" smtClean="0">
                <a:solidFill>
                  <a:schemeClr val="tx1"/>
                </a:solidFill>
                <a:latin typeface="Comic Sans MS" pitchFamily="66" charset="0"/>
              </a:rPr>
              <a:t>Weinig ruimte nodig</a:t>
            </a:r>
          </a:p>
          <a:p>
            <a:r>
              <a:rPr lang="nl-NL" dirty="0" smtClean="0">
                <a:solidFill>
                  <a:schemeClr val="tx1"/>
                </a:solidFill>
                <a:latin typeface="Comic Sans MS" pitchFamily="66" charset="0"/>
              </a:rPr>
              <a:t>Pienter, weinig training nodig…</a:t>
            </a:r>
          </a:p>
          <a:p>
            <a:r>
              <a:rPr lang="nl-NL" dirty="0" smtClean="0">
                <a:solidFill>
                  <a:schemeClr val="tx1"/>
                </a:solidFill>
                <a:latin typeface="Comic Sans MS" pitchFamily="66" charset="0"/>
              </a:rPr>
              <a:t>Spoorvolgers </a:t>
            </a:r>
          </a:p>
          <a:p>
            <a:r>
              <a:rPr lang="nl-NL" dirty="0" smtClean="0">
                <a:solidFill>
                  <a:schemeClr val="tx1"/>
                </a:solidFill>
                <a:latin typeface="Comic Sans MS" pitchFamily="66" charset="0"/>
              </a:rPr>
              <a:t>Overmatig blaffen</a:t>
            </a:r>
            <a:endParaRPr lang="nl-NL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178" y="4237864"/>
            <a:ext cx="2832283" cy="2247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Afbeeldingsresultaat voor dasho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495" y="2337218"/>
            <a:ext cx="2841258" cy="19006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dasho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495" y="415890"/>
            <a:ext cx="2864966" cy="19137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9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>
                <a:latin typeface="Comic Sans MS" pitchFamily="66" charset="0"/>
              </a:rPr>
              <a:t>Keesachtigen</a:t>
            </a:r>
            <a:r>
              <a:rPr lang="nl-NL" dirty="0" smtClean="0">
                <a:latin typeface="Comic Sans MS" pitchFamily="66" charset="0"/>
              </a:rPr>
              <a:t> 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1"/>
                </a:solidFill>
                <a:latin typeface="Comic Sans MS" pitchFamily="66" charset="0"/>
              </a:rPr>
              <a:t>Zeer zelfstandig </a:t>
            </a:r>
          </a:p>
          <a:p>
            <a:r>
              <a:rPr lang="nl-NL" dirty="0" smtClean="0">
                <a:solidFill>
                  <a:schemeClr val="tx1"/>
                </a:solidFill>
                <a:latin typeface="Comic Sans MS" pitchFamily="66" charset="0"/>
              </a:rPr>
              <a:t>Gehoorzaamheidstraining lastig </a:t>
            </a:r>
          </a:p>
          <a:p>
            <a:r>
              <a:rPr lang="nl-NL" dirty="0" smtClean="0">
                <a:solidFill>
                  <a:schemeClr val="tx1"/>
                </a:solidFill>
                <a:latin typeface="Comic Sans MS" pitchFamily="66" charset="0"/>
              </a:rPr>
              <a:t>Zeer aanhankelijk in gezin</a:t>
            </a:r>
          </a:p>
          <a:p>
            <a:r>
              <a:rPr lang="nl-NL" dirty="0" smtClean="0">
                <a:solidFill>
                  <a:schemeClr val="tx1"/>
                </a:solidFill>
                <a:latin typeface="Comic Sans MS" pitchFamily="66" charset="0"/>
              </a:rPr>
              <a:t>Overtuigen en goede beheersing hondentaal noodzakelijk!</a:t>
            </a:r>
            <a:endParaRPr lang="nl-NL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638" y="4167063"/>
            <a:ext cx="2598595" cy="2380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743" y="4167063"/>
            <a:ext cx="2339164" cy="2379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908" y="479234"/>
            <a:ext cx="2736056" cy="1758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908" y="2205362"/>
            <a:ext cx="2736056" cy="1961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9402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600" dirty="0">
                <a:latin typeface="Comic Sans MS" pitchFamily="66" charset="0"/>
              </a:rPr>
              <a:t>   Lopende honden - Zweethonden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1"/>
                </a:solidFill>
                <a:latin typeface="Comic Sans MS" pitchFamily="66" charset="0"/>
              </a:rPr>
              <a:t>Tolerant naar honden</a:t>
            </a:r>
          </a:p>
          <a:p>
            <a:r>
              <a:rPr lang="nl-NL" dirty="0" smtClean="0">
                <a:solidFill>
                  <a:schemeClr val="tx1"/>
                </a:solidFill>
                <a:latin typeface="Comic Sans MS" pitchFamily="66" charset="0"/>
              </a:rPr>
              <a:t>Aanhankelijk binnen gezin</a:t>
            </a:r>
          </a:p>
          <a:p>
            <a:r>
              <a:rPr lang="nl-NL" dirty="0" smtClean="0">
                <a:solidFill>
                  <a:schemeClr val="tx1"/>
                </a:solidFill>
                <a:latin typeface="Comic Sans MS" pitchFamily="66" charset="0"/>
              </a:rPr>
              <a:t>Zelden probleemgedrag….</a:t>
            </a:r>
          </a:p>
          <a:p>
            <a:r>
              <a:rPr lang="nl-NL" dirty="0" smtClean="0">
                <a:solidFill>
                  <a:schemeClr val="tx1"/>
                </a:solidFill>
                <a:latin typeface="Comic Sans MS" pitchFamily="66" charset="0"/>
              </a:rPr>
              <a:t>Grote jachtdrift – spoor volgen</a:t>
            </a:r>
          </a:p>
          <a:p>
            <a:r>
              <a:rPr lang="nl-NL" dirty="0" smtClean="0">
                <a:solidFill>
                  <a:schemeClr val="tx1"/>
                </a:solidFill>
                <a:latin typeface="Comic Sans MS" pitchFamily="66" charset="0"/>
              </a:rPr>
              <a:t>Moeilijk </a:t>
            </a:r>
            <a:r>
              <a:rPr lang="nl-NL" dirty="0" err="1" smtClean="0">
                <a:solidFill>
                  <a:schemeClr val="tx1"/>
                </a:solidFill>
                <a:latin typeface="Comic Sans MS" pitchFamily="66" charset="0"/>
              </a:rPr>
              <a:t>trainbaar</a:t>
            </a:r>
            <a:r>
              <a:rPr lang="nl-NL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endParaRPr lang="nl-NL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368" y="4451725"/>
            <a:ext cx="2645583" cy="1760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491" y="463175"/>
            <a:ext cx="2662460" cy="1994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669" y="4451725"/>
            <a:ext cx="2502760" cy="1787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491" y="2457450"/>
            <a:ext cx="2710085" cy="1960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785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asis">
  <a:themeElements>
    <a:clrScheme name="Geel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26</TotalTime>
  <Words>223</Words>
  <Application>Microsoft Office PowerPoint</Application>
  <PresentationFormat>Breedbeeld</PresentationFormat>
  <Paragraphs>64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Comic Sans MS</vt:lpstr>
      <vt:lpstr>Corbel</vt:lpstr>
      <vt:lpstr>Basis</vt:lpstr>
      <vt:lpstr>Trainen les 5</vt:lpstr>
      <vt:lpstr>De vorige les:</vt:lpstr>
      <vt:lpstr>Planning</vt:lpstr>
      <vt:lpstr>Herdershonden en veedrijvers</vt:lpstr>
      <vt:lpstr>Waak- en verdediging en doggen</vt:lpstr>
      <vt:lpstr>Terriërs </vt:lpstr>
      <vt:lpstr>Dashonden </vt:lpstr>
      <vt:lpstr>Keesachtigen </vt:lpstr>
      <vt:lpstr>   Lopende honden - Zweethonden</vt:lpstr>
      <vt:lpstr>Staande honden </vt:lpstr>
      <vt:lpstr>Retrievers, spaniels &amp; waterhonden</vt:lpstr>
      <vt:lpstr>Windhonden </vt:lpstr>
      <vt:lpstr>Gezelschapshonden </vt:lpstr>
      <vt:lpstr>Volgende les</vt:lpstr>
      <vt:lpstr>Nog vragen?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Kimberley Borgerink</dc:creator>
  <cp:lastModifiedBy>Nikki Pots</cp:lastModifiedBy>
  <cp:revision>7</cp:revision>
  <dcterms:created xsi:type="dcterms:W3CDTF">2017-09-14T12:06:18Z</dcterms:created>
  <dcterms:modified xsi:type="dcterms:W3CDTF">2018-10-17T12:19:31Z</dcterms:modified>
</cp:coreProperties>
</file>